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70" r:id="rId6"/>
    <p:sldId id="261" r:id="rId7"/>
    <p:sldId id="260" r:id="rId8"/>
    <p:sldId id="264" r:id="rId9"/>
    <p:sldId id="262"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4660"/>
  </p:normalViewPr>
  <p:slideViewPr>
    <p:cSldViewPr snapToGrid="0">
      <p:cViewPr>
        <p:scale>
          <a:sx n="100" d="100"/>
          <a:sy n="100" d="100"/>
        </p:scale>
        <p:origin x="1356"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CB54E-BEAB-4CB6-9562-338D9F3C17EF}"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5518-11A4-40AA-910C-B96C20EA9F2D}" type="slidenum">
              <a:rPr lang="en-US" smtClean="0"/>
              <a:t>‹#›</a:t>
            </a:fld>
            <a:endParaRPr lang="en-US"/>
          </a:p>
        </p:txBody>
      </p:sp>
    </p:spTree>
    <p:extLst>
      <p:ext uri="{BB962C8B-B14F-4D97-AF65-F5344CB8AC3E}">
        <p14:creationId xmlns:p14="http://schemas.microsoft.com/office/powerpoint/2010/main" val="31310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aspect of the plan that the Design Team repeatedly brags on is the idea that they will recapture 9 acres of natural land by adding the parking garages.  However, we noticed that that isn’t even correct.  They have an addition error and the proposed plan actually has 34.27 acres of impervious cover, leaving the plan with less than 2 acres of impervious cover – that’s about $30 million dollars and acre.</a:t>
            </a:r>
          </a:p>
          <a:p>
            <a:endParaRPr lang="en-US" dirty="0"/>
          </a:p>
          <a:p>
            <a:r>
              <a:rPr lang="en-US" dirty="0"/>
              <a:t>Take a look at how that happened.  They went from 2.5 acres of programs to 10.87</a:t>
            </a:r>
          </a:p>
        </p:txBody>
      </p:sp>
      <p:sp>
        <p:nvSpPr>
          <p:cNvPr id="4" name="Slide Number Placeholder 3"/>
          <p:cNvSpPr>
            <a:spLocks noGrp="1"/>
          </p:cNvSpPr>
          <p:nvPr>
            <p:ph type="sldNum" sz="quarter" idx="5"/>
          </p:nvPr>
        </p:nvSpPr>
        <p:spPr/>
        <p:txBody>
          <a:bodyPr/>
          <a:lstStyle/>
          <a:p>
            <a:fld id="{8C8482B6-4C8D-4B11-86F2-E789B5B6238A}" type="slidenum">
              <a:rPr lang="en-US" smtClean="0"/>
              <a:t>5</a:t>
            </a:fld>
            <a:endParaRPr lang="en-US"/>
          </a:p>
        </p:txBody>
      </p:sp>
    </p:spTree>
    <p:extLst>
      <p:ext uri="{BB962C8B-B14F-4D97-AF65-F5344CB8AC3E}">
        <p14:creationId xmlns:p14="http://schemas.microsoft.com/office/powerpoint/2010/main" val="968423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A753-442D-4EF2-82BB-4428E4589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D3980C-0025-4C57-91F6-2CFB735649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8149E7-4394-45E9-80A3-A0D1EE3EABBC}"/>
              </a:ext>
            </a:extLst>
          </p:cNvPr>
          <p:cNvSpPr>
            <a:spLocks noGrp="1"/>
          </p:cNvSpPr>
          <p:nvPr>
            <p:ph type="dt" sz="half" idx="10"/>
          </p:nvPr>
        </p:nvSpPr>
        <p:spPr/>
        <p:txBody>
          <a:bodyPr/>
          <a:lstStyle/>
          <a:p>
            <a:fld id="{81B810F8-6CBA-43E5-8BEE-ACD75C133F87}" type="datetimeFigureOut">
              <a:rPr lang="en-US" smtClean="0"/>
              <a:t>4/3/2023</a:t>
            </a:fld>
            <a:endParaRPr lang="en-US"/>
          </a:p>
        </p:txBody>
      </p:sp>
      <p:sp>
        <p:nvSpPr>
          <p:cNvPr id="5" name="Footer Placeholder 4">
            <a:extLst>
              <a:ext uri="{FF2B5EF4-FFF2-40B4-BE49-F238E27FC236}">
                <a16:creationId xmlns:a16="http://schemas.microsoft.com/office/drawing/2014/main" id="{77B8A1A9-CC2B-4DF2-AF47-26B50FB40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D1864-C125-4DE5-AC91-D16BE0F5D71D}"/>
              </a:ext>
            </a:extLst>
          </p:cNvPr>
          <p:cNvSpPr>
            <a:spLocks noGrp="1"/>
          </p:cNvSpPr>
          <p:nvPr>
            <p:ph type="sldNum" sz="quarter" idx="12"/>
          </p:nvPr>
        </p:nvSpPr>
        <p:spPr/>
        <p:txBody>
          <a:bodyPr/>
          <a:lstStyle/>
          <a:p>
            <a:fld id="{C35B38D4-CF53-4F61-8C10-6A3EC4B1572F}" type="slidenum">
              <a:rPr lang="en-US" smtClean="0"/>
              <a:t>‹#›</a:t>
            </a:fld>
            <a:endParaRPr lang="en-US"/>
          </a:p>
        </p:txBody>
      </p:sp>
    </p:spTree>
    <p:extLst>
      <p:ext uri="{BB962C8B-B14F-4D97-AF65-F5344CB8AC3E}">
        <p14:creationId xmlns:p14="http://schemas.microsoft.com/office/powerpoint/2010/main" val="43281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6C55-E971-4C04-AD03-691F0F2E94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353CD9-A562-4952-87BD-EDADB0387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49177-ED6D-4773-B08C-211EA31914D3}"/>
              </a:ext>
            </a:extLst>
          </p:cNvPr>
          <p:cNvSpPr>
            <a:spLocks noGrp="1"/>
          </p:cNvSpPr>
          <p:nvPr>
            <p:ph type="dt" sz="half" idx="10"/>
          </p:nvPr>
        </p:nvSpPr>
        <p:spPr/>
        <p:txBody>
          <a:bodyPr/>
          <a:lstStyle/>
          <a:p>
            <a:fld id="{81B810F8-6CBA-43E5-8BEE-ACD75C133F87}" type="datetimeFigureOut">
              <a:rPr lang="en-US" smtClean="0"/>
              <a:t>4/3/2023</a:t>
            </a:fld>
            <a:endParaRPr lang="en-US"/>
          </a:p>
        </p:txBody>
      </p:sp>
      <p:sp>
        <p:nvSpPr>
          <p:cNvPr id="5" name="Footer Placeholder 4">
            <a:extLst>
              <a:ext uri="{FF2B5EF4-FFF2-40B4-BE49-F238E27FC236}">
                <a16:creationId xmlns:a16="http://schemas.microsoft.com/office/drawing/2014/main" id="{92ED9561-D1D4-432E-9E7E-F33CD7DAA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9382C-6B06-4DF1-AD6C-6702F8DDBA1D}"/>
              </a:ext>
            </a:extLst>
          </p:cNvPr>
          <p:cNvSpPr>
            <a:spLocks noGrp="1"/>
          </p:cNvSpPr>
          <p:nvPr>
            <p:ph type="sldNum" sz="quarter" idx="12"/>
          </p:nvPr>
        </p:nvSpPr>
        <p:spPr/>
        <p:txBody>
          <a:bodyPr/>
          <a:lstStyle/>
          <a:p>
            <a:fld id="{C35B38D4-CF53-4F61-8C10-6A3EC4B1572F}" type="slidenum">
              <a:rPr lang="en-US" smtClean="0"/>
              <a:t>‹#›</a:t>
            </a:fld>
            <a:endParaRPr lang="en-US"/>
          </a:p>
        </p:txBody>
      </p:sp>
    </p:spTree>
    <p:extLst>
      <p:ext uri="{BB962C8B-B14F-4D97-AF65-F5344CB8AC3E}">
        <p14:creationId xmlns:p14="http://schemas.microsoft.com/office/powerpoint/2010/main" val="196927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8CB16D-E1AA-4837-874E-D480EEC84F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4E502F-5736-4E90-9EBC-11A9418C95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B3E4F-D65B-4CE3-BDF3-B224BA4B91E2}"/>
              </a:ext>
            </a:extLst>
          </p:cNvPr>
          <p:cNvSpPr>
            <a:spLocks noGrp="1"/>
          </p:cNvSpPr>
          <p:nvPr>
            <p:ph type="dt" sz="half" idx="10"/>
          </p:nvPr>
        </p:nvSpPr>
        <p:spPr/>
        <p:txBody>
          <a:bodyPr/>
          <a:lstStyle/>
          <a:p>
            <a:fld id="{81B810F8-6CBA-43E5-8BEE-ACD75C133F87}" type="datetimeFigureOut">
              <a:rPr lang="en-US" smtClean="0"/>
              <a:t>4/3/2023</a:t>
            </a:fld>
            <a:endParaRPr lang="en-US"/>
          </a:p>
        </p:txBody>
      </p:sp>
      <p:sp>
        <p:nvSpPr>
          <p:cNvPr id="5" name="Footer Placeholder 4">
            <a:extLst>
              <a:ext uri="{FF2B5EF4-FFF2-40B4-BE49-F238E27FC236}">
                <a16:creationId xmlns:a16="http://schemas.microsoft.com/office/drawing/2014/main" id="{A8D62354-9C76-43A7-B71B-900D1A5B0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960000-BC23-4FAA-8AAF-94809A27C62D}"/>
              </a:ext>
            </a:extLst>
          </p:cNvPr>
          <p:cNvSpPr>
            <a:spLocks noGrp="1"/>
          </p:cNvSpPr>
          <p:nvPr>
            <p:ph type="sldNum" sz="quarter" idx="12"/>
          </p:nvPr>
        </p:nvSpPr>
        <p:spPr/>
        <p:txBody>
          <a:bodyPr/>
          <a:lstStyle/>
          <a:p>
            <a:fld id="{C35B38D4-CF53-4F61-8C10-6A3EC4B1572F}" type="slidenum">
              <a:rPr lang="en-US" smtClean="0"/>
              <a:t>‹#›</a:t>
            </a:fld>
            <a:endParaRPr lang="en-US"/>
          </a:p>
        </p:txBody>
      </p:sp>
    </p:spTree>
    <p:extLst>
      <p:ext uri="{BB962C8B-B14F-4D97-AF65-F5344CB8AC3E}">
        <p14:creationId xmlns:p14="http://schemas.microsoft.com/office/powerpoint/2010/main" val="119225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6DA7-8FA7-4718-B86A-C98A886BA8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0CC0FF-E031-4405-AACC-47A28C2AA0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FCF3C-3973-4502-8558-86BA357F4A49}"/>
              </a:ext>
            </a:extLst>
          </p:cNvPr>
          <p:cNvSpPr>
            <a:spLocks noGrp="1"/>
          </p:cNvSpPr>
          <p:nvPr>
            <p:ph type="dt" sz="half" idx="10"/>
          </p:nvPr>
        </p:nvSpPr>
        <p:spPr/>
        <p:txBody>
          <a:bodyPr/>
          <a:lstStyle/>
          <a:p>
            <a:fld id="{81B810F8-6CBA-43E5-8BEE-ACD75C133F87}" type="datetimeFigureOut">
              <a:rPr lang="en-US" smtClean="0"/>
              <a:t>4/3/2023</a:t>
            </a:fld>
            <a:endParaRPr lang="en-US"/>
          </a:p>
        </p:txBody>
      </p:sp>
      <p:sp>
        <p:nvSpPr>
          <p:cNvPr id="5" name="Footer Placeholder 4">
            <a:extLst>
              <a:ext uri="{FF2B5EF4-FFF2-40B4-BE49-F238E27FC236}">
                <a16:creationId xmlns:a16="http://schemas.microsoft.com/office/drawing/2014/main" id="{69F9EA8E-8143-4977-89B9-A0590FE86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199DD-A8A2-412F-A9E7-469F189EA592}"/>
              </a:ext>
            </a:extLst>
          </p:cNvPr>
          <p:cNvSpPr>
            <a:spLocks noGrp="1"/>
          </p:cNvSpPr>
          <p:nvPr>
            <p:ph type="sldNum" sz="quarter" idx="12"/>
          </p:nvPr>
        </p:nvSpPr>
        <p:spPr/>
        <p:txBody>
          <a:bodyPr/>
          <a:lstStyle/>
          <a:p>
            <a:fld id="{C35B38D4-CF53-4F61-8C10-6A3EC4B1572F}" type="slidenum">
              <a:rPr lang="en-US" smtClean="0"/>
              <a:t>‹#›</a:t>
            </a:fld>
            <a:endParaRPr lang="en-US"/>
          </a:p>
        </p:txBody>
      </p:sp>
    </p:spTree>
    <p:extLst>
      <p:ext uri="{BB962C8B-B14F-4D97-AF65-F5344CB8AC3E}">
        <p14:creationId xmlns:p14="http://schemas.microsoft.com/office/powerpoint/2010/main" val="167264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96C7-9D6B-47CF-99D6-D3E0920FF4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39C743-204F-492F-AF9B-BB7936AD77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AB45B3-3B8A-4E17-BE57-A4CFAF7401D5}"/>
              </a:ext>
            </a:extLst>
          </p:cNvPr>
          <p:cNvSpPr>
            <a:spLocks noGrp="1"/>
          </p:cNvSpPr>
          <p:nvPr>
            <p:ph type="dt" sz="half" idx="10"/>
          </p:nvPr>
        </p:nvSpPr>
        <p:spPr/>
        <p:txBody>
          <a:bodyPr/>
          <a:lstStyle/>
          <a:p>
            <a:fld id="{81B810F8-6CBA-43E5-8BEE-ACD75C133F87}" type="datetimeFigureOut">
              <a:rPr lang="en-US" smtClean="0"/>
              <a:t>4/3/2023</a:t>
            </a:fld>
            <a:endParaRPr lang="en-US"/>
          </a:p>
        </p:txBody>
      </p:sp>
      <p:sp>
        <p:nvSpPr>
          <p:cNvPr id="5" name="Footer Placeholder 4">
            <a:extLst>
              <a:ext uri="{FF2B5EF4-FFF2-40B4-BE49-F238E27FC236}">
                <a16:creationId xmlns:a16="http://schemas.microsoft.com/office/drawing/2014/main" id="{B7AA0F32-DCFA-4945-921F-BDEAB8A43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6F9F-3018-4EC8-97CA-DF69EBBDA18E}"/>
              </a:ext>
            </a:extLst>
          </p:cNvPr>
          <p:cNvSpPr>
            <a:spLocks noGrp="1"/>
          </p:cNvSpPr>
          <p:nvPr>
            <p:ph type="sldNum" sz="quarter" idx="12"/>
          </p:nvPr>
        </p:nvSpPr>
        <p:spPr/>
        <p:txBody>
          <a:bodyPr/>
          <a:lstStyle/>
          <a:p>
            <a:fld id="{C35B38D4-CF53-4F61-8C10-6A3EC4B1572F}" type="slidenum">
              <a:rPr lang="en-US" smtClean="0"/>
              <a:t>‹#›</a:t>
            </a:fld>
            <a:endParaRPr lang="en-US"/>
          </a:p>
        </p:txBody>
      </p:sp>
    </p:spTree>
    <p:extLst>
      <p:ext uri="{BB962C8B-B14F-4D97-AF65-F5344CB8AC3E}">
        <p14:creationId xmlns:p14="http://schemas.microsoft.com/office/powerpoint/2010/main" val="952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3A30-3523-47B1-BCDF-7D0CB3F2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5DF48-0145-4330-9331-87EF6B9853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01AF74-FE33-4AD1-8A1A-C1B4F26821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536372-0235-4E95-9DA6-6A08BC277322}"/>
              </a:ext>
            </a:extLst>
          </p:cNvPr>
          <p:cNvSpPr>
            <a:spLocks noGrp="1"/>
          </p:cNvSpPr>
          <p:nvPr>
            <p:ph type="dt" sz="half" idx="10"/>
          </p:nvPr>
        </p:nvSpPr>
        <p:spPr/>
        <p:txBody>
          <a:bodyPr/>
          <a:lstStyle/>
          <a:p>
            <a:fld id="{81B810F8-6CBA-43E5-8BEE-ACD75C133F87}" type="datetimeFigureOut">
              <a:rPr lang="en-US" smtClean="0"/>
              <a:t>4/3/2023</a:t>
            </a:fld>
            <a:endParaRPr lang="en-US"/>
          </a:p>
        </p:txBody>
      </p:sp>
      <p:sp>
        <p:nvSpPr>
          <p:cNvPr id="6" name="Footer Placeholder 5">
            <a:extLst>
              <a:ext uri="{FF2B5EF4-FFF2-40B4-BE49-F238E27FC236}">
                <a16:creationId xmlns:a16="http://schemas.microsoft.com/office/drawing/2014/main" id="{3F5B7D28-36EC-44DB-927B-BA3CD18DA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959F5-32AF-4465-B49C-2C1B0E7D1A69}"/>
              </a:ext>
            </a:extLst>
          </p:cNvPr>
          <p:cNvSpPr>
            <a:spLocks noGrp="1"/>
          </p:cNvSpPr>
          <p:nvPr>
            <p:ph type="sldNum" sz="quarter" idx="12"/>
          </p:nvPr>
        </p:nvSpPr>
        <p:spPr/>
        <p:txBody>
          <a:bodyPr/>
          <a:lstStyle/>
          <a:p>
            <a:fld id="{C35B38D4-CF53-4F61-8C10-6A3EC4B1572F}" type="slidenum">
              <a:rPr lang="en-US" smtClean="0"/>
              <a:t>‹#›</a:t>
            </a:fld>
            <a:endParaRPr lang="en-US"/>
          </a:p>
        </p:txBody>
      </p:sp>
    </p:spTree>
    <p:extLst>
      <p:ext uri="{BB962C8B-B14F-4D97-AF65-F5344CB8AC3E}">
        <p14:creationId xmlns:p14="http://schemas.microsoft.com/office/powerpoint/2010/main" val="561577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34566-E8E3-4E3B-BBFD-C03C43EDC6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E9E167-1DC5-49F7-AB33-0640B8D1A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2E1718-2006-40CE-928A-C06DB859D7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6D3CAB-D57C-4EAB-96CE-B86C21B23E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F975DF-7B3D-4F7D-AFD7-B9FD5DE95B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A23C7-F6C5-465D-81DB-9736B379324C}"/>
              </a:ext>
            </a:extLst>
          </p:cNvPr>
          <p:cNvSpPr>
            <a:spLocks noGrp="1"/>
          </p:cNvSpPr>
          <p:nvPr>
            <p:ph type="dt" sz="half" idx="10"/>
          </p:nvPr>
        </p:nvSpPr>
        <p:spPr/>
        <p:txBody>
          <a:bodyPr/>
          <a:lstStyle/>
          <a:p>
            <a:fld id="{81B810F8-6CBA-43E5-8BEE-ACD75C133F87}" type="datetimeFigureOut">
              <a:rPr lang="en-US" smtClean="0"/>
              <a:t>4/3/2023</a:t>
            </a:fld>
            <a:endParaRPr lang="en-US"/>
          </a:p>
        </p:txBody>
      </p:sp>
      <p:sp>
        <p:nvSpPr>
          <p:cNvPr id="8" name="Footer Placeholder 7">
            <a:extLst>
              <a:ext uri="{FF2B5EF4-FFF2-40B4-BE49-F238E27FC236}">
                <a16:creationId xmlns:a16="http://schemas.microsoft.com/office/drawing/2014/main" id="{03779A46-EC3B-4D3F-A1E2-13AE1FA708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A4078-3AD6-45DD-BC63-90058A0F6161}"/>
              </a:ext>
            </a:extLst>
          </p:cNvPr>
          <p:cNvSpPr>
            <a:spLocks noGrp="1"/>
          </p:cNvSpPr>
          <p:nvPr>
            <p:ph type="sldNum" sz="quarter" idx="12"/>
          </p:nvPr>
        </p:nvSpPr>
        <p:spPr/>
        <p:txBody>
          <a:bodyPr/>
          <a:lstStyle/>
          <a:p>
            <a:fld id="{C35B38D4-CF53-4F61-8C10-6A3EC4B1572F}" type="slidenum">
              <a:rPr lang="en-US" smtClean="0"/>
              <a:t>‹#›</a:t>
            </a:fld>
            <a:endParaRPr lang="en-US"/>
          </a:p>
        </p:txBody>
      </p:sp>
    </p:spTree>
    <p:extLst>
      <p:ext uri="{BB962C8B-B14F-4D97-AF65-F5344CB8AC3E}">
        <p14:creationId xmlns:p14="http://schemas.microsoft.com/office/powerpoint/2010/main" val="171768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EADF-F822-462B-895F-844B7A1390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3BA830-6ADD-45E5-BB4F-3963E958F7F4}"/>
              </a:ext>
            </a:extLst>
          </p:cNvPr>
          <p:cNvSpPr>
            <a:spLocks noGrp="1"/>
          </p:cNvSpPr>
          <p:nvPr>
            <p:ph type="dt" sz="half" idx="10"/>
          </p:nvPr>
        </p:nvSpPr>
        <p:spPr/>
        <p:txBody>
          <a:bodyPr/>
          <a:lstStyle/>
          <a:p>
            <a:fld id="{81B810F8-6CBA-43E5-8BEE-ACD75C133F87}" type="datetimeFigureOut">
              <a:rPr lang="en-US" smtClean="0"/>
              <a:t>4/3/2023</a:t>
            </a:fld>
            <a:endParaRPr lang="en-US"/>
          </a:p>
        </p:txBody>
      </p:sp>
      <p:sp>
        <p:nvSpPr>
          <p:cNvPr id="4" name="Footer Placeholder 3">
            <a:extLst>
              <a:ext uri="{FF2B5EF4-FFF2-40B4-BE49-F238E27FC236}">
                <a16:creationId xmlns:a16="http://schemas.microsoft.com/office/drawing/2014/main" id="{2160DCD3-2A09-463E-99D5-D6CB1885A1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C5B02-B75A-4400-ADFE-66759D467820}"/>
              </a:ext>
            </a:extLst>
          </p:cNvPr>
          <p:cNvSpPr>
            <a:spLocks noGrp="1"/>
          </p:cNvSpPr>
          <p:nvPr>
            <p:ph type="sldNum" sz="quarter" idx="12"/>
          </p:nvPr>
        </p:nvSpPr>
        <p:spPr/>
        <p:txBody>
          <a:bodyPr/>
          <a:lstStyle/>
          <a:p>
            <a:fld id="{C35B38D4-CF53-4F61-8C10-6A3EC4B1572F}" type="slidenum">
              <a:rPr lang="en-US" smtClean="0"/>
              <a:t>‹#›</a:t>
            </a:fld>
            <a:endParaRPr lang="en-US"/>
          </a:p>
        </p:txBody>
      </p:sp>
    </p:spTree>
    <p:extLst>
      <p:ext uri="{BB962C8B-B14F-4D97-AF65-F5344CB8AC3E}">
        <p14:creationId xmlns:p14="http://schemas.microsoft.com/office/powerpoint/2010/main" val="147957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732A6B-268A-462D-B9CC-2DF928363317}"/>
              </a:ext>
            </a:extLst>
          </p:cNvPr>
          <p:cNvSpPr>
            <a:spLocks noGrp="1"/>
          </p:cNvSpPr>
          <p:nvPr>
            <p:ph type="dt" sz="half" idx="10"/>
          </p:nvPr>
        </p:nvSpPr>
        <p:spPr/>
        <p:txBody>
          <a:bodyPr/>
          <a:lstStyle/>
          <a:p>
            <a:fld id="{81B810F8-6CBA-43E5-8BEE-ACD75C133F87}" type="datetimeFigureOut">
              <a:rPr lang="en-US" smtClean="0"/>
              <a:t>4/3/2023</a:t>
            </a:fld>
            <a:endParaRPr lang="en-US"/>
          </a:p>
        </p:txBody>
      </p:sp>
      <p:sp>
        <p:nvSpPr>
          <p:cNvPr id="3" name="Footer Placeholder 2">
            <a:extLst>
              <a:ext uri="{FF2B5EF4-FFF2-40B4-BE49-F238E27FC236}">
                <a16:creationId xmlns:a16="http://schemas.microsoft.com/office/drawing/2014/main" id="{22A1C728-7D23-47C5-ADC2-5A0401EF71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E58EE2-7692-4F12-BB22-0F540613F87C}"/>
              </a:ext>
            </a:extLst>
          </p:cNvPr>
          <p:cNvSpPr>
            <a:spLocks noGrp="1"/>
          </p:cNvSpPr>
          <p:nvPr>
            <p:ph type="sldNum" sz="quarter" idx="12"/>
          </p:nvPr>
        </p:nvSpPr>
        <p:spPr/>
        <p:txBody>
          <a:bodyPr/>
          <a:lstStyle/>
          <a:p>
            <a:fld id="{C35B38D4-CF53-4F61-8C10-6A3EC4B1572F}" type="slidenum">
              <a:rPr lang="en-US" smtClean="0"/>
              <a:t>‹#›</a:t>
            </a:fld>
            <a:endParaRPr lang="en-US"/>
          </a:p>
        </p:txBody>
      </p:sp>
    </p:spTree>
    <p:extLst>
      <p:ext uri="{BB962C8B-B14F-4D97-AF65-F5344CB8AC3E}">
        <p14:creationId xmlns:p14="http://schemas.microsoft.com/office/powerpoint/2010/main" val="89453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A7AC-5ECA-4902-B3CF-55AAC4E025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F83BD5-BE1B-4FC1-AEE2-39B7AFCCB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DA33D1-7F45-4CB8-9179-4DD0D92D2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B231E2-99C2-4DF6-B846-F2C21976F03A}"/>
              </a:ext>
            </a:extLst>
          </p:cNvPr>
          <p:cNvSpPr>
            <a:spLocks noGrp="1"/>
          </p:cNvSpPr>
          <p:nvPr>
            <p:ph type="dt" sz="half" idx="10"/>
          </p:nvPr>
        </p:nvSpPr>
        <p:spPr/>
        <p:txBody>
          <a:bodyPr/>
          <a:lstStyle/>
          <a:p>
            <a:fld id="{81B810F8-6CBA-43E5-8BEE-ACD75C133F87}" type="datetimeFigureOut">
              <a:rPr lang="en-US" smtClean="0"/>
              <a:t>4/3/2023</a:t>
            </a:fld>
            <a:endParaRPr lang="en-US"/>
          </a:p>
        </p:txBody>
      </p:sp>
      <p:sp>
        <p:nvSpPr>
          <p:cNvPr id="6" name="Footer Placeholder 5">
            <a:extLst>
              <a:ext uri="{FF2B5EF4-FFF2-40B4-BE49-F238E27FC236}">
                <a16:creationId xmlns:a16="http://schemas.microsoft.com/office/drawing/2014/main" id="{7E7C3645-FE30-4ECE-8BC5-15CAB1154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D2767-FED0-4435-A51E-954D782DA1DF}"/>
              </a:ext>
            </a:extLst>
          </p:cNvPr>
          <p:cNvSpPr>
            <a:spLocks noGrp="1"/>
          </p:cNvSpPr>
          <p:nvPr>
            <p:ph type="sldNum" sz="quarter" idx="12"/>
          </p:nvPr>
        </p:nvSpPr>
        <p:spPr/>
        <p:txBody>
          <a:bodyPr/>
          <a:lstStyle/>
          <a:p>
            <a:fld id="{C35B38D4-CF53-4F61-8C10-6A3EC4B1572F}" type="slidenum">
              <a:rPr lang="en-US" smtClean="0"/>
              <a:t>‹#›</a:t>
            </a:fld>
            <a:endParaRPr lang="en-US"/>
          </a:p>
        </p:txBody>
      </p:sp>
    </p:spTree>
    <p:extLst>
      <p:ext uri="{BB962C8B-B14F-4D97-AF65-F5344CB8AC3E}">
        <p14:creationId xmlns:p14="http://schemas.microsoft.com/office/powerpoint/2010/main" val="183870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4F0F-79AF-4D50-81A3-02D809D46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96ABA9-2208-499A-BBAB-6516101F8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F85C5B-49E3-419F-B340-9BB817EC43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A88BC-30B0-4803-A2F8-EC08B7CC1D1D}"/>
              </a:ext>
            </a:extLst>
          </p:cNvPr>
          <p:cNvSpPr>
            <a:spLocks noGrp="1"/>
          </p:cNvSpPr>
          <p:nvPr>
            <p:ph type="dt" sz="half" idx="10"/>
          </p:nvPr>
        </p:nvSpPr>
        <p:spPr/>
        <p:txBody>
          <a:bodyPr/>
          <a:lstStyle/>
          <a:p>
            <a:fld id="{81B810F8-6CBA-43E5-8BEE-ACD75C133F87}" type="datetimeFigureOut">
              <a:rPr lang="en-US" smtClean="0"/>
              <a:t>4/3/2023</a:t>
            </a:fld>
            <a:endParaRPr lang="en-US"/>
          </a:p>
        </p:txBody>
      </p:sp>
      <p:sp>
        <p:nvSpPr>
          <p:cNvPr id="6" name="Footer Placeholder 5">
            <a:extLst>
              <a:ext uri="{FF2B5EF4-FFF2-40B4-BE49-F238E27FC236}">
                <a16:creationId xmlns:a16="http://schemas.microsoft.com/office/drawing/2014/main" id="{ADBFFC79-8DFC-456F-886B-30C7F4AB0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C6E5A-5B4E-4C6C-8611-BAEB3678AF45}"/>
              </a:ext>
            </a:extLst>
          </p:cNvPr>
          <p:cNvSpPr>
            <a:spLocks noGrp="1"/>
          </p:cNvSpPr>
          <p:nvPr>
            <p:ph type="sldNum" sz="quarter" idx="12"/>
          </p:nvPr>
        </p:nvSpPr>
        <p:spPr/>
        <p:txBody>
          <a:bodyPr/>
          <a:lstStyle/>
          <a:p>
            <a:fld id="{C35B38D4-CF53-4F61-8C10-6A3EC4B1572F}" type="slidenum">
              <a:rPr lang="en-US" smtClean="0"/>
              <a:t>‹#›</a:t>
            </a:fld>
            <a:endParaRPr lang="en-US"/>
          </a:p>
        </p:txBody>
      </p:sp>
    </p:spTree>
    <p:extLst>
      <p:ext uri="{BB962C8B-B14F-4D97-AF65-F5344CB8AC3E}">
        <p14:creationId xmlns:p14="http://schemas.microsoft.com/office/powerpoint/2010/main" val="211868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F9735-6557-499E-99C7-939F611F72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BC7928-5C92-4A64-BC3F-1DB1B12717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7BA9C-7413-44C5-8F24-B19C58E3C2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810F8-6CBA-43E5-8BEE-ACD75C133F87}" type="datetimeFigureOut">
              <a:rPr lang="en-US" smtClean="0"/>
              <a:t>4/3/2023</a:t>
            </a:fld>
            <a:endParaRPr lang="en-US"/>
          </a:p>
        </p:txBody>
      </p:sp>
      <p:sp>
        <p:nvSpPr>
          <p:cNvPr id="5" name="Footer Placeholder 4">
            <a:extLst>
              <a:ext uri="{FF2B5EF4-FFF2-40B4-BE49-F238E27FC236}">
                <a16:creationId xmlns:a16="http://schemas.microsoft.com/office/drawing/2014/main" id="{0285619A-0A85-489D-BBB4-64CD48EA4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CB3D2F-3707-4618-AC19-2493CEF7B9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B38D4-CF53-4F61-8C10-6A3EC4B1572F}" type="slidenum">
              <a:rPr lang="en-US" smtClean="0"/>
              <a:t>‹#›</a:t>
            </a:fld>
            <a:endParaRPr lang="en-US"/>
          </a:p>
        </p:txBody>
      </p:sp>
    </p:spTree>
    <p:extLst>
      <p:ext uri="{BB962C8B-B14F-4D97-AF65-F5344CB8AC3E}">
        <p14:creationId xmlns:p14="http://schemas.microsoft.com/office/powerpoint/2010/main" val="336298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ervices.austintexas.gov/edims/document.cfm?id=40513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bc-daniel.kavelman@austintexas.gov" TargetMode="External"/><Relationship Id="rId3" Type="http://schemas.openxmlformats.org/officeDocument/2006/relationships/hyperlink" Target="mailto:bc-cecilla.ramos@austintexas.gov" TargetMode="External"/><Relationship Id="rId7" Type="http://schemas.openxmlformats.org/officeDocument/2006/relationships/hyperlink" Target="mailto:BC-Athena.Leyton@austintexas.gov" TargetMode="External"/><Relationship Id="rId2" Type="http://schemas.openxmlformats.org/officeDocument/2006/relationships/hyperlink" Target="mailto:bc-Cynthia.Weatherby@austintexas.gov" TargetMode="External"/><Relationship Id="rId1" Type="http://schemas.openxmlformats.org/officeDocument/2006/relationships/slideLayout" Target="../slideLayouts/slideLayout2.xml"/><Relationship Id="rId6" Type="http://schemas.openxmlformats.org/officeDocument/2006/relationships/hyperlink" Target="mailto:BC-Diana.Wheeler@austintexas.gov" TargetMode="External"/><Relationship Id="rId11" Type="http://schemas.openxmlformats.org/officeDocument/2006/relationships/hyperlink" Target="mailto:bc-curtis.rogers@austintexas.gov" TargetMode="External"/><Relationship Id="rId5" Type="http://schemas.openxmlformats.org/officeDocument/2006/relationships/hyperlink" Target="mailto:BC-Ruven.Brooks@austintexas.gov" TargetMode="External"/><Relationship Id="rId10" Type="http://schemas.openxmlformats.org/officeDocument/2006/relationships/hyperlink" Target="mailto:bc-spencer.schumacher@austintexas.gov" TargetMode="External"/><Relationship Id="rId4" Type="http://schemas.openxmlformats.org/officeDocument/2006/relationships/hyperlink" Target="mailto:BC-Susan.Somers@austintexas.gov" TargetMode="External"/><Relationship Id="rId9" Type="http://schemas.openxmlformats.org/officeDocument/2006/relationships/hyperlink" Target="mailto:bc-edward.smith@austintexa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services.austintexas.gov/edims/document.cfm?id=405334&amp;eType=EmailBlastContent&amp;eId=f9e133a4-2fc0-422c-82e7-83a11e32dab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bc-colin.nickells@austintexas.gov" TargetMode="External"/><Relationship Id="rId3" Type="http://schemas.openxmlformats.org/officeDocument/2006/relationships/hyperlink" Target="mailto:bc-haris.qureshi@austintexas.gov" TargetMode="External"/><Relationship Id="rId7" Type="http://schemas.openxmlformats.org/officeDocument/2006/relationships/hyperlink" Target="mailto:BC-Rachel.Scott@austintexas.gov" TargetMode="External"/><Relationship Id="rId12" Type="http://schemas.openxmlformats.org/officeDocument/2006/relationships/hyperlink" Target="mailto:BC-Hann.Cofer@austintexas.gov" TargetMode="External"/><Relationship Id="rId2" Type="http://schemas.openxmlformats.org/officeDocument/2006/relationships/hyperlink" Target="mailto:bc-Pam.Thompson@austintexas.gov" TargetMode="External"/><Relationship Id="rId1" Type="http://schemas.openxmlformats.org/officeDocument/2006/relationships/slideLayout" Target="../slideLayouts/slideLayout2.xml"/><Relationship Id="rId6" Type="http://schemas.openxmlformats.org/officeDocument/2006/relationships/hyperlink" Target="mailto:BC-Jennifer.Bristol@austintexas.gov" TargetMode="External"/><Relationship Id="rId11" Type="http://schemas.openxmlformats.org/officeDocument/2006/relationships/hyperlink" Target="mailto:BC-David.Sullivan@austintexas.gov" TargetMode="External"/><Relationship Id="rId5" Type="http://schemas.openxmlformats.org/officeDocument/2006/relationships/hyperlink" Target="mailto:BC-Richard.Brimer@austintexas.gov" TargetMode="External"/><Relationship Id="rId10" Type="http://schemas.openxmlformats.org/officeDocument/2006/relationships/hyperlink" Target="mailto:BC-Kevin.Ramberg@austintexas.gov" TargetMode="External"/><Relationship Id="rId4" Type="http://schemas.openxmlformats.org/officeDocument/2006/relationships/hyperlink" Target="mailto:BC-Perry.Bedford@austintexas.gov" TargetMode="External"/><Relationship Id="rId9" Type="http://schemas.openxmlformats.org/officeDocument/2006/relationships/hyperlink" Target="mailto:bc-melinda.schiera@austintexas.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F544F-A0B0-4982-A334-F9F01C69CAEE}"/>
              </a:ext>
            </a:extLst>
          </p:cNvPr>
          <p:cNvSpPr>
            <a:spLocks noGrp="1"/>
          </p:cNvSpPr>
          <p:nvPr>
            <p:ph type="ctrTitle"/>
          </p:nvPr>
        </p:nvSpPr>
        <p:spPr/>
        <p:txBody>
          <a:bodyPr/>
          <a:lstStyle/>
          <a:p>
            <a:r>
              <a:rPr lang="en-US" dirty="0"/>
              <a:t>April feedback and the </a:t>
            </a:r>
            <a:r>
              <a:rPr lang="en-US" dirty="0" err="1"/>
              <a:t>Zilker</a:t>
            </a:r>
            <a:r>
              <a:rPr lang="en-US" dirty="0"/>
              <a:t> Vision Plan</a:t>
            </a:r>
          </a:p>
        </p:txBody>
      </p:sp>
      <p:sp>
        <p:nvSpPr>
          <p:cNvPr id="3" name="Subtitle 2">
            <a:extLst>
              <a:ext uri="{FF2B5EF4-FFF2-40B4-BE49-F238E27FC236}">
                <a16:creationId xmlns:a16="http://schemas.microsoft.com/office/drawing/2014/main" id="{20756EEE-F1B8-4952-994C-FF3711F2CE06}"/>
              </a:ext>
            </a:extLst>
          </p:cNvPr>
          <p:cNvSpPr>
            <a:spLocks noGrp="1"/>
          </p:cNvSpPr>
          <p:nvPr>
            <p:ph type="subTitle" idx="1"/>
          </p:nvPr>
        </p:nvSpPr>
        <p:spPr/>
        <p:txBody>
          <a:bodyPr/>
          <a:lstStyle/>
          <a:p>
            <a:r>
              <a:rPr lang="en-US" dirty="0"/>
              <a:t>SOS and Rewild </a:t>
            </a:r>
            <a:r>
              <a:rPr lang="en-US" dirty="0" err="1"/>
              <a:t>Zilker</a:t>
            </a:r>
            <a:endParaRPr lang="en-US" dirty="0"/>
          </a:p>
          <a:p>
            <a:r>
              <a:rPr lang="en-US"/>
              <a:t>Tanya Payne</a:t>
            </a:r>
            <a:endParaRPr lang="en-US" dirty="0"/>
          </a:p>
        </p:txBody>
      </p:sp>
    </p:spTree>
    <p:extLst>
      <p:ext uri="{BB962C8B-B14F-4D97-AF65-F5344CB8AC3E}">
        <p14:creationId xmlns:p14="http://schemas.microsoft.com/office/powerpoint/2010/main" val="1410635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307B-E083-42ED-BAA1-1FCF2176C1F6}"/>
              </a:ext>
            </a:extLst>
          </p:cNvPr>
          <p:cNvSpPr>
            <a:spLocks noGrp="1"/>
          </p:cNvSpPr>
          <p:nvPr>
            <p:ph type="title"/>
          </p:nvPr>
        </p:nvSpPr>
        <p:spPr/>
        <p:txBody>
          <a:bodyPr/>
          <a:lstStyle/>
          <a:p>
            <a:r>
              <a:rPr lang="en-US" dirty="0"/>
              <a:t>Please email</a:t>
            </a:r>
          </a:p>
        </p:txBody>
      </p:sp>
      <p:sp>
        <p:nvSpPr>
          <p:cNvPr id="3" name="Content Placeholder 2">
            <a:extLst>
              <a:ext uri="{FF2B5EF4-FFF2-40B4-BE49-F238E27FC236}">
                <a16:creationId xmlns:a16="http://schemas.microsoft.com/office/drawing/2014/main" id="{EC454E7D-806F-42F2-BC47-C63C3E92D577}"/>
              </a:ext>
            </a:extLst>
          </p:cNvPr>
          <p:cNvSpPr>
            <a:spLocks noGrp="1"/>
          </p:cNvSpPr>
          <p:nvPr>
            <p:ph idx="1"/>
          </p:nvPr>
        </p:nvSpPr>
        <p:spPr/>
        <p:txBody>
          <a:bodyPr>
            <a:normAutofit fontScale="92500"/>
          </a:bodyPr>
          <a:lstStyle/>
          <a:p>
            <a:r>
              <a:rPr lang="en-US" dirty="0"/>
              <a:t>If you can go, please do</a:t>
            </a:r>
          </a:p>
          <a:p>
            <a:pPr lvl="1"/>
            <a:r>
              <a:rPr lang="en-US" b="1" i="1" dirty="0"/>
              <a:t>But prioritize the Environmental Commission!</a:t>
            </a:r>
          </a:p>
          <a:p>
            <a:r>
              <a:rPr lang="en-US" dirty="0"/>
              <a:t>City Hall</a:t>
            </a:r>
          </a:p>
          <a:p>
            <a:r>
              <a:rPr lang="en-US" dirty="0"/>
              <a:t>Registration no later than noon the day before the meeting is required for remote participation. To register please call or email the staff liaison in advance at (512) 978-1568 or Christopher.Parks@austintexas.gov by noon on Tuesday April 4th , with the following information: name, item number(s) to speak on, telephone number, and email address.</a:t>
            </a:r>
          </a:p>
          <a:p>
            <a:r>
              <a:rPr lang="en-US" dirty="0"/>
              <a:t>Item 2</a:t>
            </a:r>
          </a:p>
          <a:p>
            <a:r>
              <a:rPr lang="en-US" dirty="0">
                <a:hlinkClick r:id="rId2"/>
              </a:rPr>
              <a:t>https://services.austintexas.gov/edims/document.cfm?id=405135</a:t>
            </a:r>
            <a:endParaRPr lang="en-US" dirty="0"/>
          </a:p>
          <a:p>
            <a:endParaRPr lang="en-US" dirty="0"/>
          </a:p>
          <a:p>
            <a:endParaRPr lang="en-US" dirty="0"/>
          </a:p>
        </p:txBody>
      </p:sp>
    </p:spTree>
    <p:extLst>
      <p:ext uri="{BB962C8B-B14F-4D97-AF65-F5344CB8AC3E}">
        <p14:creationId xmlns:p14="http://schemas.microsoft.com/office/powerpoint/2010/main" val="4155983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9382B-1C45-430D-9F50-15AD419FCA67}"/>
              </a:ext>
            </a:extLst>
          </p:cNvPr>
          <p:cNvSpPr>
            <a:spLocks noGrp="1"/>
          </p:cNvSpPr>
          <p:nvPr>
            <p:ph type="title"/>
          </p:nvPr>
        </p:nvSpPr>
        <p:spPr/>
        <p:txBody>
          <a:bodyPr/>
          <a:lstStyle/>
          <a:p>
            <a:r>
              <a:rPr lang="en-US" dirty="0"/>
              <a:t>Urban Transportation Commission emails</a:t>
            </a:r>
          </a:p>
        </p:txBody>
      </p:sp>
      <p:sp>
        <p:nvSpPr>
          <p:cNvPr id="4" name="Rectangle 1">
            <a:extLst>
              <a:ext uri="{FF2B5EF4-FFF2-40B4-BE49-F238E27FC236}">
                <a16:creationId xmlns:a16="http://schemas.microsoft.com/office/drawing/2014/main" id="{AE84F5D5-367F-4EB9-925B-254069DEA988}"/>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1155CC"/>
                </a:solidFill>
                <a:effectLst/>
                <a:latin typeface="Arial" panose="020B0604020202020204" pitchFamily="34" charset="0"/>
                <a:hlinkClick r:id="rId2"/>
              </a:rPr>
              <a:t>bc-Cynthia.Weatherby@austintexas.gov</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rgbClr val="1155CC"/>
                </a:solidFill>
                <a:effectLst/>
                <a:latin typeface="Arial" panose="020B0604020202020204" pitchFamily="34" charset="0"/>
                <a:hlinkClick r:id="rId3"/>
              </a:rPr>
              <a:t>bc-cecilla.ramos@austintexas.gov</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rgbClr val="1155CC"/>
                </a:solidFill>
                <a:effectLst/>
                <a:latin typeface="Arial" panose="020B0604020202020204" pitchFamily="34" charset="0"/>
                <a:hlinkClick r:id="rId4"/>
              </a:rPr>
              <a:t>BC-Susan.Somers@austintexas.gov</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rgbClr val="1155CC"/>
                </a:solidFill>
                <a:effectLst/>
                <a:latin typeface="Arial" panose="020B0604020202020204" pitchFamily="34" charset="0"/>
                <a:hlinkClick r:id="rId5"/>
              </a:rPr>
              <a:t>BC-Ruven.Brooks@austintexas.gov</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rgbClr val="1155CC"/>
                </a:solidFill>
                <a:effectLst/>
                <a:latin typeface="Arial" panose="020B0604020202020204" pitchFamily="34" charset="0"/>
                <a:hlinkClick r:id="rId6"/>
              </a:rPr>
              <a:t>BC-Diana.Wheeler@austintexas.gov</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rgbClr val="1155CC"/>
                </a:solidFill>
                <a:effectLst/>
                <a:latin typeface="Arial" panose="020B0604020202020204" pitchFamily="34" charset="0"/>
                <a:hlinkClick r:id="rId7"/>
              </a:rPr>
              <a:t>BC-Athena.Leyton@austintexas.gov</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rgbClr val="1155CC"/>
                </a:solidFill>
                <a:effectLst/>
                <a:latin typeface="Arial" panose="020B0604020202020204" pitchFamily="34" charset="0"/>
                <a:hlinkClick r:id="rId8"/>
              </a:rPr>
              <a:t>bc-daniel.kavelman@austintexas.gov</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rgbClr val="1155CC"/>
                </a:solidFill>
                <a:effectLst/>
                <a:latin typeface="Arial" panose="020B0604020202020204" pitchFamily="34" charset="0"/>
                <a:hlinkClick r:id="rId9"/>
              </a:rPr>
              <a:t>bc-edward.smith@austintexas.gov</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rgbClr val="1155CC"/>
                </a:solidFill>
                <a:effectLst/>
                <a:latin typeface="Arial" panose="020B0604020202020204" pitchFamily="34" charset="0"/>
                <a:hlinkClick r:id="rId10"/>
              </a:rPr>
              <a:t>bc-spencer.schumacher@austintexas.gov</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rgbClr val="1155CC"/>
                </a:solidFill>
                <a:effectLst/>
                <a:latin typeface="Arial" panose="020B0604020202020204" pitchFamily="34" charset="0"/>
                <a:hlinkClick r:id="rId11"/>
              </a:rPr>
              <a:t>bc-curtis.rogers@austintexas.gov</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808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ECD8-1678-437A-8BB2-4C7956E902AB}"/>
              </a:ext>
            </a:extLst>
          </p:cNvPr>
          <p:cNvSpPr>
            <a:spLocks noGrp="1"/>
          </p:cNvSpPr>
          <p:nvPr>
            <p:ph type="title"/>
          </p:nvPr>
        </p:nvSpPr>
        <p:spPr/>
        <p:txBody>
          <a:bodyPr/>
          <a:lstStyle/>
          <a:p>
            <a:r>
              <a:rPr lang="en-US" dirty="0" err="1"/>
              <a:t>Zilker</a:t>
            </a:r>
            <a:r>
              <a:rPr lang="en-US" dirty="0"/>
              <a:t> Vision Plan Feedback opportunities</a:t>
            </a:r>
          </a:p>
        </p:txBody>
      </p:sp>
      <p:sp>
        <p:nvSpPr>
          <p:cNvPr id="3" name="Content Placeholder 2">
            <a:extLst>
              <a:ext uri="{FF2B5EF4-FFF2-40B4-BE49-F238E27FC236}">
                <a16:creationId xmlns:a16="http://schemas.microsoft.com/office/drawing/2014/main" id="{8655DFBC-6E9A-4B8D-AF3A-FED80D9CFC0F}"/>
              </a:ext>
            </a:extLst>
          </p:cNvPr>
          <p:cNvSpPr>
            <a:spLocks noGrp="1"/>
          </p:cNvSpPr>
          <p:nvPr>
            <p:ph idx="1"/>
          </p:nvPr>
        </p:nvSpPr>
        <p:spPr/>
        <p:txBody>
          <a:bodyPr/>
          <a:lstStyle/>
          <a:p>
            <a:r>
              <a:rPr lang="en-US" dirty="0"/>
              <a:t>April 4, 5pm - Urban Transportation Commission (City Hall)</a:t>
            </a:r>
          </a:p>
          <a:p>
            <a:r>
              <a:rPr lang="en-US" dirty="0">
                <a:highlight>
                  <a:srgbClr val="FFFF00"/>
                </a:highlight>
              </a:rPr>
              <a:t>April 5, 6pm – Environmental Commission (ACC Highland Mall campus)</a:t>
            </a:r>
          </a:p>
          <a:p>
            <a:r>
              <a:rPr lang="en-US" dirty="0"/>
              <a:t>Later in April – Design Commission (TBD)</a:t>
            </a:r>
          </a:p>
          <a:p>
            <a:r>
              <a:rPr lang="en-US" dirty="0">
                <a:highlight>
                  <a:srgbClr val="FFFF00"/>
                </a:highlight>
              </a:rPr>
              <a:t>April 24, 5pm – Parks Board for final follow up action (City Hall)</a:t>
            </a:r>
          </a:p>
          <a:p>
            <a:r>
              <a:rPr lang="en-US" dirty="0"/>
              <a:t>May 11 - </a:t>
            </a:r>
            <a:r>
              <a:rPr lang="en-US" b="0" i="0" dirty="0">
                <a:solidFill>
                  <a:srgbClr val="000000"/>
                </a:solidFill>
                <a:effectLst/>
              </a:rPr>
              <a:t>Mobility Committee of City Council</a:t>
            </a:r>
            <a:endParaRPr lang="en-US" dirty="0"/>
          </a:p>
          <a:p>
            <a:endParaRPr lang="en-US" dirty="0"/>
          </a:p>
          <a:p>
            <a:endParaRPr lang="en-US" dirty="0"/>
          </a:p>
        </p:txBody>
      </p:sp>
    </p:spTree>
    <p:extLst>
      <p:ext uri="{BB962C8B-B14F-4D97-AF65-F5344CB8AC3E}">
        <p14:creationId xmlns:p14="http://schemas.microsoft.com/office/powerpoint/2010/main" val="270710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93C6-2457-45F6-9BE1-A28A13C44D5C}"/>
              </a:ext>
            </a:extLst>
          </p:cNvPr>
          <p:cNvSpPr>
            <a:spLocks noGrp="1"/>
          </p:cNvSpPr>
          <p:nvPr>
            <p:ph type="title"/>
          </p:nvPr>
        </p:nvSpPr>
        <p:spPr/>
        <p:txBody>
          <a:bodyPr/>
          <a:lstStyle/>
          <a:p>
            <a:r>
              <a:rPr lang="en-US" dirty="0"/>
              <a:t>Environmental Commission</a:t>
            </a:r>
          </a:p>
        </p:txBody>
      </p:sp>
      <p:sp>
        <p:nvSpPr>
          <p:cNvPr id="3" name="Content Placeholder 2">
            <a:extLst>
              <a:ext uri="{FF2B5EF4-FFF2-40B4-BE49-F238E27FC236}">
                <a16:creationId xmlns:a16="http://schemas.microsoft.com/office/drawing/2014/main" id="{98B7ED4E-7BC3-47CE-B3DE-7CF27DD784E7}"/>
              </a:ext>
            </a:extLst>
          </p:cNvPr>
          <p:cNvSpPr>
            <a:spLocks noGrp="1"/>
          </p:cNvSpPr>
          <p:nvPr>
            <p:ph idx="1"/>
          </p:nvPr>
        </p:nvSpPr>
        <p:spPr/>
        <p:txBody>
          <a:bodyPr>
            <a:normAutofit fontScale="70000" lnSpcReduction="20000"/>
          </a:bodyPr>
          <a:lstStyle/>
          <a:p>
            <a:pPr marL="514350" indent="-514350">
              <a:buFont typeface="+mj-lt"/>
              <a:buAutoNum type="arabicPeriod"/>
            </a:pPr>
            <a:r>
              <a:rPr lang="en-US" dirty="0"/>
              <a:t>Remove all parking garages, particularly the underground garage, saving over $60 M</a:t>
            </a:r>
          </a:p>
          <a:p>
            <a:pPr marL="514350" indent="-514350">
              <a:buFont typeface="+mj-lt"/>
              <a:buAutoNum type="arabicPeriod"/>
            </a:pPr>
            <a:r>
              <a:rPr lang="en-US" dirty="0"/>
              <a:t>Recommend the City of Austin (not the consultants) provide an accurate item by item calculation of:</a:t>
            </a:r>
          </a:p>
          <a:p>
            <a:pPr marL="1371600" lvl="2" indent="-457200">
              <a:buAutoNum type="alphaUcPeriod"/>
            </a:pPr>
            <a:r>
              <a:rPr lang="en-US" dirty="0"/>
              <a:t>Existing impervious cover</a:t>
            </a:r>
          </a:p>
          <a:p>
            <a:pPr marL="1371600" lvl="2" indent="-457200">
              <a:buAutoNum type="alphaUcPeriod"/>
            </a:pPr>
            <a:r>
              <a:rPr lang="en-US" dirty="0"/>
              <a:t>Proposed impervious cover</a:t>
            </a:r>
          </a:p>
          <a:p>
            <a:pPr marL="1371600" lvl="2" indent="-457200">
              <a:buAutoNum type="alphaUcPeriod"/>
            </a:pPr>
            <a:r>
              <a:rPr lang="en-US" dirty="0"/>
              <a:t>Propose impervious cover with out the proposed parking</a:t>
            </a:r>
          </a:p>
          <a:p>
            <a:pPr marL="514350" indent="-514350">
              <a:buFont typeface="+mj-lt"/>
              <a:buAutoNum type="arabicPeriod"/>
            </a:pPr>
            <a:r>
              <a:rPr lang="en-US" dirty="0"/>
              <a:t>Request that PARD and City of Austin Watershed Department provide a written briefing to you regarding the feasibility and related costs of rewilding in </a:t>
            </a:r>
            <a:r>
              <a:rPr lang="en-US" dirty="0" err="1"/>
              <a:t>Zilker</a:t>
            </a:r>
            <a:r>
              <a:rPr lang="en-US" dirty="0"/>
              <a:t> vs ecological uplift</a:t>
            </a:r>
          </a:p>
          <a:p>
            <a:pPr marL="514350" indent="-514350">
              <a:buFont typeface="+mj-lt"/>
              <a:buAutoNum type="arabicPeriod"/>
            </a:pPr>
            <a:r>
              <a:rPr lang="en-US" dirty="0"/>
              <a:t>Ask the Office of Sustainability to calculate the overall climate and equity impact of each element proposed in the plan with regard to alignment with the City’s Climate and Equity Plan</a:t>
            </a:r>
          </a:p>
          <a:p>
            <a:pPr marL="514350" indent="-514350">
              <a:buFont typeface="+mj-lt"/>
              <a:buAutoNum type="arabicPeriod"/>
            </a:pPr>
            <a:r>
              <a:rPr lang="en-US" dirty="0"/>
              <a:t>Vote on the same recommendation approved by the Parks Board to remove the “umbrella non-profit” from the plan and instead fully fund PARD to manage all aspects of </a:t>
            </a:r>
            <a:r>
              <a:rPr lang="en-US" dirty="0" err="1"/>
              <a:t>Zilker</a:t>
            </a:r>
            <a:endParaRPr lang="en-US" dirty="0"/>
          </a:p>
          <a:p>
            <a:pPr marL="514350" indent="-514350">
              <a:buFont typeface="+mj-lt"/>
              <a:buAutoNum type="arabicPeriod"/>
            </a:pPr>
            <a:r>
              <a:rPr lang="en-US" dirty="0"/>
              <a:t>What you love about </a:t>
            </a:r>
            <a:r>
              <a:rPr lang="en-US" dirty="0" err="1"/>
              <a:t>Zilker</a:t>
            </a:r>
            <a:r>
              <a:rPr lang="en-US" dirty="0"/>
              <a:t> Park</a:t>
            </a:r>
          </a:p>
        </p:txBody>
      </p:sp>
    </p:spTree>
    <p:extLst>
      <p:ext uri="{BB962C8B-B14F-4D97-AF65-F5344CB8AC3E}">
        <p14:creationId xmlns:p14="http://schemas.microsoft.com/office/powerpoint/2010/main" val="409271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77AE-7233-4E38-A3D5-C079BD704557}"/>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95E1152D-DB45-4613-B0D1-3C371B97C5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513" y="191308"/>
            <a:ext cx="10974973" cy="6666692"/>
          </a:xfrm>
        </p:spPr>
      </p:pic>
    </p:spTree>
    <p:extLst>
      <p:ext uri="{BB962C8B-B14F-4D97-AF65-F5344CB8AC3E}">
        <p14:creationId xmlns:p14="http://schemas.microsoft.com/office/powerpoint/2010/main" val="836444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D57D-914A-44D9-B7F1-C6D02B3291DE}"/>
              </a:ext>
            </a:extLst>
          </p:cNvPr>
          <p:cNvSpPr>
            <a:spLocks noGrp="1"/>
          </p:cNvSpPr>
          <p:nvPr>
            <p:ph type="title"/>
          </p:nvPr>
        </p:nvSpPr>
        <p:spPr/>
        <p:txBody>
          <a:bodyPr>
            <a:normAutofit/>
          </a:bodyPr>
          <a:lstStyle/>
          <a:p>
            <a:r>
              <a:rPr lang="en-US" sz="4000" dirty="0"/>
              <a:t>Impervious cover calculations are incorrect</a:t>
            </a:r>
          </a:p>
        </p:txBody>
      </p:sp>
      <p:pic>
        <p:nvPicPr>
          <p:cNvPr id="8" name="Picture 7">
            <a:extLst>
              <a:ext uri="{FF2B5EF4-FFF2-40B4-BE49-F238E27FC236}">
                <a16:creationId xmlns:a16="http://schemas.microsoft.com/office/drawing/2014/main" id="{97C61EB5-02C9-4FE2-A727-82193E167D86}"/>
              </a:ext>
            </a:extLst>
          </p:cNvPr>
          <p:cNvPicPr>
            <a:picLocks noChangeAspect="1"/>
          </p:cNvPicPr>
          <p:nvPr/>
        </p:nvPicPr>
        <p:blipFill>
          <a:blip r:embed="rId3"/>
          <a:stretch>
            <a:fillRect/>
          </a:stretch>
        </p:blipFill>
        <p:spPr>
          <a:xfrm>
            <a:off x="1886347" y="1585048"/>
            <a:ext cx="8419306" cy="4352921"/>
          </a:xfrm>
          <a:prstGeom prst="rect">
            <a:avLst/>
          </a:prstGeom>
        </p:spPr>
      </p:pic>
      <p:sp>
        <p:nvSpPr>
          <p:cNvPr id="3" name="Rectangle 2">
            <a:extLst>
              <a:ext uri="{FF2B5EF4-FFF2-40B4-BE49-F238E27FC236}">
                <a16:creationId xmlns:a16="http://schemas.microsoft.com/office/drawing/2014/main" id="{E91064CB-7B45-4D96-A6EA-D198E3D868A5}"/>
              </a:ext>
            </a:extLst>
          </p:cNvPr>
          <p:cNvSpPr/>
          <p:nvPr/>
        </p:nvSpPr>
        <p:spPr>
          <a:xfrm>
            <a:off x="6803572" y="4365171"/>
            <a:ext cx="3156857" cy="391886"/>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469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AFB86-3EB8-4BC9-B7F5-517150F6E152}"/>
              </a:ext>
            </a:extLst>
          </p:cNvPr>
          <p:cNvSpPr>
            <a:spLocks noGrp="1"/>
          </p:cNvSpPr>
          <p:nvPr>
            <p:ph type="title"/>
          </p:nvPr>
        </p:nvSpPr>
        <p:spPr/>
        <p:txBody>
          <a:bodyPr/>
          <a:lstStyle/>
          <a:p>
            <a:r>
              <a:rPr lang="en-US" dirty="0"/>
              <a:t>Please go!  </a:t>
            </a:r>
          </a:p>
        </p:txBody>
      </p:sp>
      <p:sp>
        <p:nvSpPr>
          <p:cNvPr id="3" name="Content Placeholder 2">
            <a:extLst>
              <a:ext uri="{FF2B5EF4-FFF2-40B4-BE49-F238E27FC236}">
                <a16:creationId xmlns:a16="http://schemas.microsoft.com/office/drawing/2014/main" id="{68136A72-03C1-468A-B3E1-71790C0F2067}"/>
              </a:ext>
            </a:extLst>
          </p:cNvPr>
          <p:cNvSpPr>
            <a:spLocks noGrp="1"/>
          </p:cNvSpPr>
          <p:nvPr>
            <p:ph idx="1"/>
          </p:nvPr>
        </p:nvSpPr>
        <p:spPr/>
        <p:txBody>
          <a:bodyPr>
            <a:normAutofit lnSpcReduction="10000"/>
          </a:bodyPr>
          <a:lstStyle/>
          <a:p>
            <a:r>
              <a:rPr lang="en-US" dirty="0"/>
              <a:t>Sign up in person to speak or email ahead (I did!)</a:t>
            </a:r>
          </a:p>
          <a:p>
            <a:r>
              <a:rPr lang="en-US" dirty="0"/>
              <a:t>Item 5</a:t>
            </a:r>
          </a:p>
          <a:p>
            <a:r>
              <a:rPr lang="en-US" dirty="0"/>
              <a:t>To register to speak remotely, call or email Elizabeth Funk, Watershed Protection Department, at (512) 568-2244, Elizabeth.Funk@austintexas.gov, no later than noon, the day before the meeting. </a:t>
            </a:r>
          </a:p>
          <a:p>
            <a:r>
              <a:rPr lang="en-US" dirty="0">
                <a:hlinkClick r:id="rId2"/>
              </a:rPr>
              <a:t>https://services.austintexas.gov/edims/document.cfm?id=405334&amp;eType=EmailBlastContent&amp;eId=f9e133a4-2fc0-422c-82e7-83a11e32dab3</a:t>
            </a:r>
            <a:endParaRPr lang="en-US" dirty="0"/>
          </a:p>
          <a:p>
            <a:r>
              <a:rPr lang="en-US" dirty="0"/>
              <a:t>If you can’t attend, please email</a:t>
            </a:r>
          </a:p>
        </p:txBody>
      </p:sp>
      <p:sp>
        <p:nvSpPr>
          <p:cNvPr id="4" name="Rectangle 1">
            <a:extLst>
              <a:ext uri="{FF2B5EF4-FFF2-40B4-BE49-F238E27FC236}">
                <a16:creationId xmlns:a16="http://schemas.microsoft.com/office/drawing/2014/main" id="{08E7E10E-667F-4B55-A781-C8F8CBE3D816}"/>
              </a:ext>
            </a:extLst>
          </p:cNvPr>
          <p:cNvSpPr>
            <a:spLocks noChangeArrowheads="1"/>
          </p:cNvSpPr>
          <p:nvPr/>
        </p:nvSpPr>
        <p:spPr bwMode="auto">
          <a:xfrm>
            <a:off x="0" y="-32316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986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B4BF-5305-4C94-9359-62F6110F1C38}"/>
              </a:ext>
            </a:extLst>
          </p:cNvPr>
          <p:cNvSpPr>
            <a:spLocks noGrp="1"/>
          </p:cNvSpPr>
          <p:nvPr>
            <p:ph type="title"/>
          </p:nvPr>
        </p:nvSpPr>
        <p:spPr/>
        <p:txBody>
          <a:bodyPr>
            <a:normAutofit fontScale="90000"/>
          </a:bodyPr>
          <a:lstStyle/>
          <a:p>
            <a:r>
              <a:rPr lang="en-US" dirty="0"/>
              <a:t>Permitting And Development Center, Events Center, Room 1405 6310 Wilhelmina Delco Drive Austin, Texas 78752</a:t>
            </a:r>
          </a:p>
        </p:txBody>
      </p:sp>
      <p:pic>
        <p:nvPicPr>
          <p:cNvPr id="5" name="Content Placeholder 4" descr="Map&#10;&#10;Description automatically generated">
            <a:extLst>
              <a:ext uri="{FF2B5EF4-FFF2-40B4-BE49-F238E27FC236}">
                <a16:creationId xmlns:a16="http://schemas.microsoft.com/office/drawing/2014/main" id="{08AE5869-1604-4A4A-8106-6DCDB14F4D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187" y="1825625"/>
            <a:ext cx="9067626" cy="4351338"/>
          </a:xfrm>
        </p:spPr>
      </p:pic>
      <p:sp>
        <p:nvSpPr>
          <p:cNvPr id="6" name="Oval 5">
            <a:extLst>
              <a:ext uri="{FF2B5EF4-FFF2-40B4-BE49-F238E27FC236}">
                <a16:creationId xmlns:a16="http://schemas.microsoft.com/office/drawing/2014/main" id="{B6899E7A-C9B3-4CE7-8F8F-E27B5F2A3192}"/>
              </a:ext>
            </a:extLst>
          </p:cNvPr>
          <p:cNvSpPr/>
          <p:nvPr/>
        </p:nvSpPr>
        <p:spPr>
          <a:xfrm>
            <a:off x="5320145" y="4281055"/>
            <a:ext cx="1274619" cy="651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12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EEA50-237B-4887-9632-80814517A2B0}"/>
              </a:ext>
            </a:extLst>
          </p:cNvPr>
          <p:cNvSpPr>
            <a:spLocks noGrp="1"/>
          </p:cNvSpPr>
          <p:nvPr>
            <p:ph type="title"/>
          </p:nvPr>
        </p:nvSpPr>
        <p:spPr/>
        <p:txBody>
          <a:bodyPr/>
          <a:lstStyle/>
          <a:p>
            <a:r>
              <a:rPr lang="en-US" dirty="0"/>
              <a:t>Environmental Commission emails</a:t>
            </a:r>
          </a:p>
        </p:txBody>
      </p:sp>
      <p:sp>
        <p:nvSpPr>
          <p:cNvPr id="3" name="Content Placeholder 2">
            <a:extLst>
              <a:ext uri="{FF2B5EF4-FFF2-40B4-BE49-F238E27FC236}">
                <a16:creationId xmlns:a16="http://schemas.microsoft.com/office/drawing/2014/main" id="{696CC604-DC20-4FF3-8A4A-8CEC6D730463}"/>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155CC"/>
                </a:solidFill>
                <a:effectLst/>
                <a:latin typeface="Arial" panose="020B0604020202020204" pitchFamily="34" charset="0"/>
                <a:hlinkClick r:id="rId2"/>
              </a:rPr>
              <a:t>bc-Pam.Thompson@austintexas.gov</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rgbClr val="1155CC"/>
                </a:solidFill>
                <a:effectLst/>
                <a:latin typeface="Arial" panose="020B0604020202020204" pitchFamily="34" charset="0"/>
                <a:hlinkClick r:id="rId3"/>
              </a:rPr>
              <a:t>bc-haris.qureshi@austintexas.gov</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rgbClr val="1155CC"/>
                </a:solidFill>
                <a:effectLst/>
                <a:latin typeface="Arial" panose="020B0604020202020204" pitchFamily="34" charset="0"/>
                <a:hlinkClick r:id="rId4"/>
              </a:rPr>
              <a:t>BC-Perry.Bedford@austintexas.gov</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rgbClr val="1155CC"/>
                </a:solidFill>
                <a:effectLst/>
                <a:latin typeface="Arial" panose="020B0604020202020204" pitchFamily="34" charset="0"/>
                <a:hlinkClick r:id="rId5"/>
              </a:rPr>
              <a:t>BC-Richard.Brimer@austintexas.gov</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rgbClr val="1155CC"/>
                </a:solidFill>
                <a:effectLst/>
                <a:latin typeface="Arial" panose="020B0604020202020204" pitchFamily="34" charset="0"/>
                <a:hlinkClick r:id="rId6"/>
              </a:rPr>
              <a:t>BC-Jennifer.Bristol@austintexas.gov</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rgbClr val="1155CC"/>
                </a:solidFill>
                <a:effectLst/>
                <a:latin typeface="Arial" panose="020B0604020202020204" pitchFamily="34" charset="0"/>
                <a:hlinkClick r:id="rId7"/>
              </a:rPr>
              <a:t>BC-Rachel.Scott@austintexas.gov</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rgbClr val="1155CC"/>
                </a:solidFill>
                <a:effectLst/>
                <a:latin typeface="Arial" panose="020B0604020202020204" pitchFamily="34" charset="0"/>
                <a:hlinkClick r:id="rId8"/>
              </a:rPr>
              <a:t>bc-colin.nickells@austintexas.gov</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rgbClr val="1155CC"/>
                </a:solidFill>
                <a:effectLst/>
                <a:latin typeface="Arial" panose="020B0604020202020204" pitchFamily="34" charset="0"/>
                <a:hlinkClick r:id="rId9"/>
              </a:rPr>
              <a:t>bc-melinda.schiera@austintexas.gov</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rgbClr val="1155CC"/>
                </a:solidFill>
                <a:effectLst/>
                <a:latin typeface="Arial" panose="020B0604020202020204" pitchFamily="34" charset="0"/>
                <a:hlinkClick r:id="rId10"/>
              </a:rPr>
              <a:t>BC-Kevin.Ramberg@austintexas.gov</a:t>
            </a:r>
            <a:br>
              <a:rPr kumimoji="0" lang="en-US" altLang="en-US" sz="2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rgbClr val="1155CC"/>
                </a:solidFill>
                <a:effectLst/>
                <a:latin typeface="Arial" panose="020B0604020202020204" pitchFamily="34" charset="0"/>
                <a:hlinkClick r:id="rId11"/>
              </a:rPr>
              <a:t>BC-David.Sullivan@austintexas.gov</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155CC"/>
                </a:solidFill>
                <a:effectLst/>
                <a:latin typeface="Arial" panose="020B0604020202020204" pitchFamily="34" charset="0"/>
                <a:hlinkClick r:id="rId12"/>
              </a:rPr>
              <a:t>BC-Hann.Cofer@austintexas.gov</a:t>
            </a: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74195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6C67-44EC-4175-8C22-F47BB66FFDF0}"/>
              </a:ext>
            </a:extLst>
          </p:cNvPr>
          <p:cNvSpPr>
            <a:spLocks noGrp="1"/>
          </p:cNvSpPr>
          <p:nvPr>
            <p:ph type="title"/>
          </p:nvPr>
        </p:nvSpPr>
        <p:spPr/>
        <p:txBody>
          <a:bodyPr/>
          <a:lstStyle/>
          <a:p>
            <a:r>
              <a:rPr lang="en-US" dirty="0"/>
              <a:t>Urban and transportation Commission</a:t>
            </a:r>
          </a:p>
        </p:txBody>
      </p:sp>
      <p:sp>
        <p:nvSpPr>
          <p:cNvPr id="3" name="Content Placeholder 2">
            <a:extLst>
              <a:ext uri="{FF2B5EF4-FFF2-40B4-BE49-F238E27FC236}">
                <a16:creationId xmlns:a16="http://schemas.microsoft.com/office/drawing/2014/main" id="{A0CB8EC3-BA65-4171-ACA5-8FAB0AAA28D9}"/>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No Barton Springs Rd diet without a traffic study</a:t>
            </a:r>
          </a:p>
          <a:p>
            <a:pPr marL="514350" indent="-514350">
              <a:buFont typeface="+mj-lt"/>
              <a:buAutoNum type="arabicPeriod"/>
            </a:pPr>
            <a:r>
              <a:rPr lang="en-US" dirty="0"/>
              <a:t>Align transportation projects in Austin:</a:t>
            </a:r>
          </a:p>
          <a:p>
            <a:pPr marL="914400" lvl="1" indent="-457200">
              <a:buFont typeface="+mj-lt"/>
              <a:buAutoNum type="alphaUcPeriod"/>
            </a:pPr>
            <a:r>
              <a:rPr lang="en-US" dirty="0"/>
              <a:t>Barton Springs Rd diet from </a:t>
            </a:r>
            <a:r>
              <a:rPr lang="en-US" dirty="0" err="1"/>
              <a:t>Zilker</a:t>
            </a:r>
            <a:r>
              <a:rPr lang="en-US" dirty="0"/>
              <a:t> Vision Plan</a:t>
            </a:r>
          </a:p>
          <a:p>
            <a:pPr marL="914400" lvl="1" indent="-457200">
              <a:buFont typeface="+mj-lt"/>
              <a:buAutoNum type="alphaUcPeriod"/>
            </a:pPr>
            <a:r>
              <a:rPr lang="en-US" dirty="0"/>
              <a:t>Barton Springs bridge project</a:t>
            </a:r>
          </a:p>
          <a:p>
            <a:pPr marL="914400" lvl="1" indent="-457200">
              <a:buFont typeface="+mj-lt"/>
              <a:buAutoNum type="alphaUcPeriod"/>
            </a:pPr>
            <a:r>
              <a:rPr lang="en-US" dirty="0"/>
              <a:t>Project Connect</a:t>
            </a:r>
          </a:p>
          <a:p>
            <a:pPr marL="914400" lvl="1" indent="-457200">
              <a:buFont typeface="+mj-lt"/>
              <a:buAutoNum type="alphaUcPeriod"/>
            </a:pPr>
            <a:r>
              <a:rPr lang="en-US" dirty="0"/>
              <a:t>Safe streets, etc.</a:t>
            </a:r>
          </a:p>
          <a:p>
            <a:pPr marL="514350" indent="-514350">
              <a:buFont typeface="+mj-lt"/>
              <a:buAutoNum type="arabicPeriod"/>
            </a:pPr>
            <a:r>
              <a:rPr lang="en-US" dirty="0"/>
              <a:t>No parking garages</a:t>
            </a:r>
          </a:p>
          <a:p>
            <a:pPr marL="971550" lvl="1" indent="-514350">
              <a:buFont typeface="+mj-lt"/>
              <a:buAutoNum type="alphaUcPeriod"/>
            </a:pPr>
            <a:r>
              <a:rPr lang="en-US" dirty="0"/>
              <a:t>Instead use green parking solutions</a:t>
            </a:r>
          </a:p>
          <a:p>
            <a:pPr marL="971550" lvl="1" indent="-514350">
              <a:buFont typeface="+mj-lt"/>
              <a:buAutoNum type="alphaUcPeriod"/>
            </a:pPr>
            <a:r>
              <a:rPr lang="en-US" dirty="0"/>
              <a:t>Utilize close-by parking garages</a:t>
            </a:r>
          </a:p>
          <a:p>
            <a:pPr marL="514350" indent="-514350">
              <a:buFont typeface="+mj-lt"/>
              <a:buAutoNum type="arabicPeriod"/>
            </a:pPr>
            <a:r>
              <a:rPr lang="en-US" dirty="0"/>
              <a:t>Provide a free park shuttle bus from all across Austin to access </a:t>
            </a:r>
            <a:r>
              <a:rPr lang="en-US" dirty="0" err="1"/>
              <a:t>Zilker</a:t>
            </a:r>
            <a:endParaRPr lang="en-US" dirty="0"/>
          </a:p>
          <a:p>
            <a:pPr marL="514350" indent="-514350">
              <a:buFont typeface="+mj-lt"/>
              <a:buAutoNum type="arabicPeriod"/>
            </a:pPr>
            <a:r>
              <a:rPr lang="en-US" dirty="0"/>
              <a:t>Why you love </a:t>
            </a:r>
            <a:r>
              <a:rPr lang="en-US" dirty="0" err="1"/>
              <a:t>Zilker</a:t>
            </a:r>
            <a:r>
              <a:rPr lang="en-US" dirty="0"/>
              <a:t> Park</a:t>
            </a:r>
          </a:p>
        </p:txBody>
      </p:sp>
    </p:spTree>
    <p:extLst>
      <p:ext uri="{BB962C8B-B14F-4D97-AF65-F5344CB8AC3E}">
        <p14:creationId xmlns:p14="http://schemas.microsoft.com/office/powerpoint/2010/main" val="3573455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781</Words>
  <Application>Microsoft Office PowerPoint</Application>
  <PresentationFormat>Widescreen</PresentationFormat>
  <Paragraphs>57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April feedback and the Zilker Vision Plan</vt:lpstr>
      <vt:lpstr>Zilker Vision Plan Feedback opportunities</vt:lpstr>
      <vt:lpstr>Environmental Commission</vt:lpstr>
      <vt:lpstr>PowerPoint Presentation</vt:lpstr>
      <vt:lpstr>Impervious cover calculations are incorrect</vt:lpstr>
      <vt:lpstr>Please go!  </vt:lpstr>
      <vt:lpstr>Permitting And Development Center, Events Center, Room 1405 6310 Wilhelmina Delco Drive Austin, Texas 78752</vt:lpstr>
      <vt:lpstr>Environmental Commission emails</vt:lpstr>
      <vt:lpstr>Urban and transportation Commission</vt:lpstr>
      <vt:lpstr>Please email</vt:lpstr>
      <vt:lpstr>Urban Transportation Commission emails</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feedback and the Zilker Vision Plan</dc:title>
  <dc:creator>Tanya Payne</dc:creator>
  <cp:lastModifiedBy>Tanya Payne</cp:lastModifiedBy>
  <cp:revision>5</cp:revision>
  <dcterms:created xsi:type="dcterms:W3CDTF">2023-04-03T15:03:19Z</dcterms:created>
  <dcterms:modified xsi:type="dcterms:W3CDTF">2023-04-03T16:03:54Z</dcterms:modified>
</cp:coreProperties>
</file>